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Lato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  <p:embeddedFont>
      <p:font typeface="Lato Black"/>
      <p:bold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Ligh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Black-bold.fntdata"/><Relationship Id="rId30" Type="http://schemas.openxmlformats.org/officeDocument/2006/relationships/font" Target="fonts/Lato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LatoBlack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832b67bc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832b67b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832b67bc4_0_1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832b67bc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832b67bc4_0_1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832b67bc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832b67bc4_0_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832b67bc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832b67bc4_0_1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832b67bc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832b67bc4_0_1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832b67bc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832b67bc4_0_1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832b67bc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832b67bc4_0_1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832b67bc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832b67bc4_0_1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832b67bc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832b67bc4_0_1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832b67bc4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832b67bc4_0_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832b67bc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832b67bc4_0_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832b67bc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832b67bc4_0_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832b67bc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832b67bc4_0_1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832b67bc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832b67bc4_0_1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832b67bc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3164" y="1424069"/>
            <a:ext cx="9157393" cy="3719422"/>
            <a:chOff x="187960" y="1453515"/>
            <a:chExt cx="3861435" cy="1568450"/>
          </a:xfrm>
        </p:grpSpPr>
        <p:sp>
          <p:nvSpPr>
            <p:cNvPr id="11" name="Google Shape;11;p2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1034300" y="925025"/>
            <a:ext cx="70755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bottom waves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1"/>
          <p:cNvGrpSpPr/>
          <p:nvPr/>
        </p:nvGrpSpPr>
        <p:grpSpPr>
          <a:xfrm>
            <a:off x="-13177" y="3583361"/>
            <a:ext cx="9157393" cy="1560137"/>
            <a:chOff x="187960" y="1453515"/>
            <a:chExt cx="3861435" cy="1568450"/>
          </a:xfrm>
        </p:grpSpPr>
        <p:sp>
          <p:nvSpPr>
            <p:cNvPr id="82" name="Google Shape;82;p11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14" y="2917253"/>
            <a:ext cx="9140444" cy="2224977"/>
          </a:xfrm>
          <a:custGeom>
            <a:rect b="b" l="l" r="r" t="t"/>
            <a:pathLst>
              <a:path extrusionOk="0" h="939800" w="3860800">
                <a:moveTo>
                  <a:pt x="1304290" y="494030"/>
                </a:moveTo>
                <a:cubicBezTo>
                  <a:pt x="857250" y="494030"/>
                  <a:pt x="421005" y="451485"/>
                  <a:pt x="0" y="370840"/>
                </a:cubicBezTo>
                <a:lnTo>
                  <a:pt x="0" y="942340"/>
                </a:lnTo>
                <a:lnTo>
                  <a:pt x="3864610" y="942340"/>
                </a:lnTo>
                <a:lnTo>
                  <a:pt x="3864610" y="0"/>
                </a:lnTo>
                <a:cubicBezTo>
                  <a:pt x="3082290" y="317500"/>
                  <a:pt x="2216150" y="494030"/>
                  <a:pt x="1304290" y="494030"/>
                </a:cubicBezTo>
                <a:close/>
              </a:path>
            </a:pathLst>
          </a:custGeom>
          <a:gradFill>
            <a:gsLst>
              <a:gs pos="0">
                <a:srgbClr val="FFC486">
                  <a:alpha val="20000"/>
                </a:srgbClr>
              </a:gs>
              <a:gs pos="100000">
                <a:srgbClr val="FF866B"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4" y="1926312"/>
            <a:ext cx="9140444" cy="3217196"/>
          </a:xfrm>
          <a:custGeom>
            <a:rect b="b" l="l" r="r" t="t"/>
            <a:pathLst>
              <a:path extrusionOk="0" h="1358900" w="3860800">
                <a:moveTo>
                  <a:pt x="175260" y="1096010"/>
                </a:moveTo>
                <a:cubicBezTo>
                  <a:pt x="116840" y="1096010"/>
                  <a:pt x="58420" y="1095375"/>
                  <a:pt x="0" y="1094105"/>
                </a:cubicBezTo>
                <a:lnTo>
                  <a:pt x="0" y="1360805"/>
                </a:lnTo>
                <a:lnTo>
                  <a:pt x="3864610" y="1360805"/>
                </a:lnTo>
                <a:lnTo>
                  <a:pt x="3864610" y="0"/>
                </a:lnTo>
                <a:cubicBezTo>
                  <a:pt x="2827655" y="689610"/>
                  <a:pt x="1553210" y="1096010"/>
                  <a:pt x="175260" y="1096010"/>
                </a:cubicBezTo>
                <a:close/>
              </a:path>
            </a:pathLst>
          </a:custGeom>
          <a:gradFill>
            <a:gsLst>
              <a:gs pos="0">
                <a:srgbClr val="F20122">
                  <a:alpha val="51764"/>
                  <a:alpha val="20000"/>
                </a:srgbClr>
              </a:gs>
              <a:gs pos="100000">
                <a:srgbClr val="FF6A00">
                  <a:alpha val="71764"/>
                  <a:alpha val="2000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1518" y="3413475"/>
            <a:ext cx="9140444" cy="1728867"/>
          </a:xfrm>
          <a:custGeom>
            <a:rect b="b" l="l" r="r" t="t"/>
            <a:pathLst>
              <a:path extrusionOk="0" h="730250" w="3860800">
                <a:moveTo>
                  <a:pt x="2672715" y="539750"/>
                </a:moveTo>
                <a:cubicBezTo>
                  <a:pt x="1717040" y="539750"/>
                  <a:pt x="811530" y="346075"/>
                  <a:pt x="0" y="0"/>
                </a:cubicBezTo>
                <a:lnTo>
                  <a:pt x="0" y="732790"/>
                </a:lnTo>
                <a:lnTo>
                  <a:pt x="3863975" y="732790"/>
                </a:lnTo>
                <a:lnTo>
                  <a:pt x="3863975" y="437515"/>
                </a:lnTo>
                <a:cubicBezTo>
                  <a:pt x="3477895" y="504190"/>
                  <a:pt x="3079750" y="539750"/>
                  <a:pt x="2672715" y="539750"/>
                </a:cubicBezTo>
                <a:close/>
              </a:path>
            </a:pathLst>
          </a:custGeom>
          <a:gradFill>
            <a:gsLst>
              <a:gs pos="0">
                <a:srgbClr val="FF9F00">
                  <a:alpha val="56470"/>
                  <a:alpha val="20000"/>
                </a:srgbClr>
              </a:gs>
              <a:gs pos="100000">
                <a:srgbClr val="CC0000">
                  <a:alpha val="57254"/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23" name="Google Shape;23;p4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038025" y="1476000"/>
            <a:ext cx="5067900" cy="304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◦"/>
              <a:defRPr i="1"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9pPr>
          </a:lstStyle>
          <a:p/>
        </p:txBody>
      </p:sp>
      <p:sp>
        <p:nvSpPr>
          <p:cNvPr id="27" name="Google Shape;27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endParaRPr b="1" sz="9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 flipH="1" rot="5400000">
            <a:off x="-1530412" y="1530301"/>
            <a:ext cx="5154243" cy="2093410"/>
            <a:chOff x="187960" y="1453515"/>
            <a:chExt cx="3861435" cy="1568450"/>
          </a:xfrm>
        </p:grpSpPr>
        <p:sp>
          <p:nvSpPr>
            <p:cNvPr id="30" name="Google Shape;30;p4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35" name="Google Shape;35;p5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38" name="Google Shape;38;p5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◦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43" name="Google Shape;43;p6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737850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3955979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7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52" name="Google Shape;52;p7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55" name="Google Shape;55;p7"/>
          <p:cNvSpPr txBox="1"/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" type="body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7" name="Google Shape;57;p7"/>
          <p:cNvSpPr txBox="1"/>
          <p:nvPr>
            <p:ph idx="2" type="body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8" name="Google Shape;58;p7"/>
          <p:cNvSpPr txBox="1"/>
          <p:nvPr>
            <p:ph idx="3" type="body"/>
          </p:nvPr>
        </p:nvSpPr>
        <p:spPr>
          <a:xfrm>
            <a:off x="5119374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8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2" name="Google Shape;62;p8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65" name="Google Shape;65;p8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9" name="Google Shape;69;p9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2" name="Google Shape;72;p9"/>
          <p:cNvSpPr txBox="1"/>
          <p:nvPr>
            <p:ph idx="1" type="body"/>
          </p:nvPr>
        </p:nvSpPr>
        <p:spPr>
          <a:xfrm>
            <a:off x="737850" y="4406300"/>
            <a:ext cx="62364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0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76" name="Google Shape;76;p10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7" name="Google Shape;77;p10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8" name="Google Shape;78;p10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type="ctrTitle"/>
          </p:nvPr>
        </p:nvSpPr>
        <p:spPr>
          <a:xfrm>
            <a:off x="1034250" y="600600"/>
            <a:ext cx="76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COVID-19: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Wealth and Risk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Anita Adams, Randy Geszvain and Michael O’Keefe</a:t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 June 2020</a:t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IST 707</a:t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751" y="437500"/>
            <a:ext cx="5903926" cy="42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75" y="447600"/>
            <a:ext cx="6413948" cy="42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950" y="562775"/>
            <a:ext cx="7037900" cy="37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75" y="205925"/>
            <a:ext cx="8221400" cy="436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737850" y="136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Rate In Confirmed Cases 4/16-4/22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850" y="1061625"/>
            <a:ext cx="6934200" cy="34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737850" y="136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Change In Deaths</a:t>
            </a:r>
            <a:r>
              <a:rPr lang="en" sz="2400">
                <a:solidFill>
                  <a:schemeClr val="lt1"/>
                </a:solidFill>
              </a:rPr>
              <a:t> 4/16-4/22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850" y="1015400"/>
            <a:ext cx="7068000" cy="350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1. 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185" name="Google Shape;185;p27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600" y="704775"/>
            <a:ext cx="6987525" cy="39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197" name="Google Shape;197;p29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" name="Google Shape;10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50" y="211600"/>
            <a:ext cx="7088199" cy="43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7849550" y="4881625"/>
            <a:ext cx="38676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7849550" y="4881625"/>
            <a:ext cx="38676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037725" cy="454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7849550" y="4881625"/>
            <a:ext cx="38676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076951" cy="41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225" y="473575"/>
            <a:ext cx="6670124" cy="34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7849550" y="4881625"/>
            <a:ext cx="38676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175" y="544925"/>
            <a:ext cx="6532074" cy="37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1. 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550" y="888813"/>
            <a:ext cx="6878799" cy="336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lvia template">
  <a:themeElements>
    <a:clrScheme name="Custom 347">
      <a:dk1>
        <a:srgbClr val="222222"/>
      </a:dk1>
      <a:lt1>
        <a:srgbClr val="FFFFFF"/>
      </a:lt1>
      <a:dk2>
        <a:srgbClr val="111111"/>
      </a:dk2>
      <a:lt2>
        <a:srgbClr val="FFFFFF"/>
      </a:lt2>
      <a:accent1>
        <a:srgbClr val="F20122"/>
      </a:accent1>
      <a:accent2>
        <a:srgbClr val="CA0000"/>
      </a:accent2>
      <a:accent3>
        <a:srgbClr val="FF6A00"/>
      </a:accent3>
      <a:accent4>
        <a:srgbClr val="FF9F00"/>
      </a:accent4>
      <a:accent5>
        <a:srgbClr val="999999"/>
      </a:accent5>
      <a:accent6>
        <a:srgbClr val="D9D9D9"/>
      </a:accent6>
      <a:hlink>
        <a:srgbClr val="F2012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